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gbuilder.com" TargetMode="External"/><Relationship Id="rId5" Type="http://schemas.openxmlformats.org/officeDocument/2006/relationships/hyperlink" Target="https://www.ragbuilder.com/contact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RAG Builder: Unlocking Your Private AI Knowledge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the rapidly evolving landscape of AI and Generative AI, businesses face an urgent need for intelligent, secure, and accurate knowledge retrieval. RAG Builder is designed to meet this demand, offering a cutting-edge solution for private AI and document-RAG.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687229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Industry &amp; Market Context: The Demand for Intelligent Knowledge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9106" y="2221111"/>
            <a:ext cx="3780353" cy="2874645"/>
          </a:xfrm>
          <a:prstGeom prst="roundRect">
            <a:avLst>
              <a:gd name="adj" fmla="val 1033"/>
            </a:avLst>
          </a:prstGeom>
          <a:solidFill>
            <a:srgbClr val="F0EDE6"/>
          </a:solidFill>
          <a:ln/>
        </p:spPr>
      </p:sp>
      <p:sp>
        <p:nvSpPr>
          <p:cNvPr id="5" name="Shape 2"/>
          <p:cNvSpPr/>
          <p:nvPr/>
        </p:nvSpPr>
        <p:spPr>
          <a:xfrm>
            <a:off x="6376988" y="2418993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1B5F3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222" y="2582227"/>
            <a:ext cx="267176" cy="2671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6988" y="3210639"/>
            <a:ext cx="3384590" cy="61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AI-Powered Document Retrieval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76988" y="3947755"/>
            <a:ext cx="3384590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Growing demand for smarter ways to access and utilize internal documents.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341" y="2221111"/>
            <a:ext cx="3780353" cy="2874645"/>
          </a:xfrm>
          <a:prstGeom prst="roundRect">
            <a:avLst>
              <a:gd name="adj" fmla="val 1033"/>
            </a:avLst>
          </a:prstGeom>
          <a:solidFill>
            <a:srgbClr val="F0EDE6"/>
          </a:solidFill>
          <a:ln/>
        </p:spPr>
      </p:sp>
      <p:sp>
        <p:nvSpPr>
          <p:cNvPr id="10" name="Shape 6"/>
          <p:cNvSpPr/>
          <p:nvPr/>
        </p:nvSpPr>
        <p:spPr>
          <a:xfrm>
            <a:off x="10355223" y="2418993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1B5F3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8458" y="2582227"/>
            <a:ext cx="267176" cy="2671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5223" y="3210639"/>
            <a:ext cx="283464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Private Chatbot Solutions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55223" y="3638550"/>
            <a:ext cx="3384590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Businesses require secure, personalized AI assistants trained on their proprietary data.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79106" y="5293638"/>
            <a:ext cx="7758589" cy="2248733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5" name="Shape 10"/>
          <p:cNvSpPr/>
          <p:nvPr/>
        </p:nvSpPr>
        <p:spPr>
          <a:xfrm>
            <a:off x="6376988" y="5491520"/>
            <a:ext cx="593765" cy="593765"/>
          </a:xfrm>
          <a:prstGeom prst="roundRect">
            <a:avLst>
              <a:gd name="adj" fmla="val 15398492"/>
            </a:avLst>
          </a:prstGeom>
          <a:solidFill>
            <a:srgbClr val="1B5F3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0222" y="5654754"/>
            <a:ext cx="267176" cy="2671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6988" y="6283166"/>
            <a:ext cx="261127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Knowledge Automation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76988" y="6711077"/>
            <a:ext cx="736282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timely solution for businesses aiming to streamline information access and efficiency.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457861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 Users &amp; Market Reach: Empowering Innovators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78054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Who We Serve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59487" y="2060734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Startups seeking agile AI solutions.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428042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SMEs optimizing their knowledge management.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9487" y="2795349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Developers building custom AI experiences.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9487" y="3162657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Teams needing AI chatbots trained on their own documents.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9487" y="3652480"/>
            <a:ext cx="287512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Addressing Key Pain Points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59487" y="4135160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Eliminating slow information retrieval.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9487" y="4502468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Consolidating fragmented knowledge bases.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9487" y="4869775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Enabling deep AI customization.</a:t>
            </a:r>
            <a:endParaRPr lang="en-US" sz="14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89359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Competitive Edge: Why RAG Builder Stands Out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2571750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FCFBF8"/>
          </a:solidFill>
          <a:ln/>
        </p:spPr>
      </p:sp>
      <p:sp>
        <p:nvSpPr>
          <p:cNvPr id="5" name="Shape 2"/>
          <p:cNvSpPr/>
          <p:nvPr/>
        </p:nvSpPr>
        <p:spPr>
          <a:xfrm>
            <a:off x="6236494" y="2541270"/>
            <a:ext cx="3714750" cy="121920"/>
          </a:xfrm>
          <a:prstGeom prst="roundRect">
            <a:avLst>
              <a:gd name="adj" fmla="val 26369"/>
            </a:avLst>
          </a:prstGeom>
          <a:solidFill>
            <a:srgbClr val="1B5F39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25028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5281" y="2443163"/>
            <a:ext cx="257175" cy="2571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1286" y="3107531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Full-Stack Control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81286" y="3570923"/>
            <a:ext cx="322516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Unparalleled command over your AI pipeline, from data ingestion to deployment.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5556" y="2571750"/>
            <a:ext cx="3714750" cy="2607469"/>
          </a:xfrm>
          <a:prstGeom prst="roundRect">
            <a:avLst>
              <a:gd name="adj" fmla="val 5611"/>
            </a:avLst>
          </a:prstGeom>
          <a:solidFill>
            <a:srgbClr val="FCFBF8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5556" y="2541270"/>
            <a:ext cx="3714750" cy="121920"/>
          </a:xfrm>
          <a:prstGeom prst="roundRect">
            <a:avLst>
              <a:gd name="adj" fmla="val 26369"/>
            </a:avLst>
          </a:prstGeom>
          <a:solidFill>
            <a:srgbClr val="1B5F39"/>
          </a:solidFill>
          <a:ln/>
        </p:spPr>
      </p:sp>
      <p:sp>
        <p:nvSpPr>
          <p:cNvPr id="12" name="Shape 8"/>
          <p:cNvSpPr/>
          <p:nvPr/>
        </p:nvSpPr>
        <p:spPr>
          <a:xfrm>
            <a:off x="11701463" y="225028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1B5F3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344" y="2443163"/>
            <a:ext cx="257175" cy="2571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0349" y="3107531"/>
            <a:ext cx="322516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Easy Embedding Management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0410349" y="3905726"/>
            <a:ext cx="322516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Simplify the complex process of vector embeddings for accurate retrieval.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236494" y="5715000"/>
            <a:ext cx="7643813" cy="1929765"/>
          </a:xfrm>
          <a:prstGeom prst="roundRect">
            <a:avLst>
              <a:gd name="adj" fmla="val 7581"/>
            </a:avLst>
          </a:prstGeom>
          <a:solidFill>
            <a:srgbClr val="FCFBF8"/>
          </a:solidFill>
          <a:ln/>
        </p:spPr>
      </p:sp>
      <p:sp>
        <p:nvSpPr>
          <p:cNvPr id="17" name="Shape 12"/>
          <p:cNvSpPr/>
          <p:nvPr/>
        </p:nvSpPr>
        <p:spPr>
          <a:xfrm>
            <a:off x="6236494" y="5684520"/>
            <a:ext cx="7643813" cy="121920"/>
          </a:xfrm>
          <a:prstGeom prst="roundRect">
            <a:avLst>
              <a:gd name="adj" fmla="val 26369"/>
            </a:avLst>
          </a:prstGeom>
          <a:solidFill>
            <a:srgbClr val="1B5F39"/>
          </a:solidFill>
          <a:ln/>
        </p:spPr>
      </p:sp>
      <p:sp>
        <p:nvSpPr>
          <p:cNvPr id="18" name="Shape 13"/>
          <p:cNvSpPr/>
          <p:nvPr/>
        </p:nvSpPr>
        <p:spPr>
          <a:xfrm>
            <a:off x="9736931" y="5393531"/>
            <a:ext cx="642938" cy="642938"/>
          </a:xfrm>
          <a:prstGeom prst="roundRect">
            <a:avLst>
              <a:gd name="adj" fmla="val 142222"/>
            </a:avLst>
          </a:prstGeom>
          <a:solidFill>
            <a:srgbClr val="1B5F39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813" y="5586413"/>
            <a:ext cx="257175" cy="2571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81286" y="6250781"/>
            <a:ext cx="36165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Seamless Developer Workflow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481286" y="6714173"/>
            <a:ext cx="715422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Designed for ease of integration and use, empowering developers to build faster.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226" y="372547"/>
            <a:ext cx="6862763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Pricing &amp; Adoption Strategy: Flexible Growth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4226" y="1134666"/>
            <a:ext cx="1737955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Flexible Pricing Models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4226" y="1481852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Subscription-based for predictable costs.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4226" y="1745933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Usage-based for scalable solutions.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4226" y="2010013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Tailored for both individual developers and large enterprises.</a:t>
            </a:r>
            <a:endParaRPr lang="en-US" sz="1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8079" y="1151573"/>
            <a:ext cx="6675715" cy="667571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26" y="8132088"/>
            <a:ext cx="4560570" cy="5419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719" y="8809553"/>
            <a:ext cx="1831777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Developer Communities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09719" y="9102447"/>
            <a:ext cx="428958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Engaging with and supporting the builder ecosystem.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96" y="8132088"/>
            <a:ext cx="4560689" cy="5419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70289" y="8809553"/>
            <a:ext cx="169378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GitHub &amp; AI Forums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5170289" y="9102447"/>
            <a:ext cx="428970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key platforms for visibility and adoption.</a:t>
            </a:r>
            <a:endParaRPr lang="en-US" sz="1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485" y="8132088"/>
            <a:ext cx="4560689" cy="54197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30978" y="8809553"/>
            <a:ext cx="169378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Direct Outreach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9730978" y="9102447"/>
            <a:ext cx="428970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Targeting businesses in need of private AI solutions.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865" y="529471"/>
            <a:ext cx="7799070" cy="120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Opportunities &amp; Challenges: Navigating the AI Landscape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8865" y="2210514"/>
            <a:ext cx="2882146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Opportunities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6158865" y="2888933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6446877" y="2786896"/>
            <a:ext cx="240184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Rapid AI Adoption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46877" y="3279100"/>
            <a:ext cx="3377208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Capitalizing on the global shift towards AI-first strategies.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8865" y="4380190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9" name="Text 6"/>
          <p:cNvSpPr/>
          <p:nvPr/>
        </p:nvSpPr>
        <p:spPr>
          <a:xfrm>
            <a:off x="6446877" y="4278154"/>
            <a:ext cx="3377208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Enterprise Knowledge Automation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446877" y="5070515"/>
            <a:ext cx="3377208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Meeting the demand for efficient internal information systems.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8865" y="6171605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12" name="Text 9"/>
          <p:cNvSpPr/>
          <p:nvPr/>
        </p:nvSpPr>
        <p:spPr>
          <a:xfrm>
            <a:off x="6446877" y="6069568"/>
            <a:ext cx="240184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SaaS Integration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446877" y="6561772"/>
            <a:ext cx="3377208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Expanding through strategic partnerships and seamless integrations.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300335" y="2210514"/>
            <a:ext cx="2882146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</a:t>
            </a:r>
            <a:endParaRPr lang="en-US" sz="2250" dirty="0"/>
          </a:p>
        </p:txBody>
      </p:sp>
      <p:sp>
        <p:nvSpPr>
          <p:cNvPr id="15" name="Shape 12"/>
          <p:cNvSpPr/>
          <p:nvPr/>
        </p:nvSpPr>
        <p:spPr>
          <a:xfrm>
            <a:off x="10300335" y="2888933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16" name="Text 13"/>
          <p:cNvSpPr/>
          <p:nvPr/>
        </p:nvSpPr>
        <p:spPr>
          <a:xfrm>
            <a:off x="10588347" y="2786896"/>
            <a:ext cx="240184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Intense Competition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588347" y="3279100"/>
            <a:ext cx="3377208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Differentiating in a crowded market with unique value propositions.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10300335" y="4380190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19" name="Text 16"/>
          <p:cNvSpPr/>
          <p:nvPr/>
        </p:nvSpPr>
        <p:spPr>
          <a:xfrm>
            <a:off x="10588347" y="4278154"/>
            <a:ext cx="251198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Regulatory Compliance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588347" y="4770358"/>
            <a:ext cx="3377208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Navigating evolving data privacy and AI ethics regulations.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10300335" y="5871448"/>
            <a:ext cx="95964" cy="95964"/>
          </a:xfrm>
          <a:prstGeom prst="roundRect">
            <a:avLst>
              <a:gd name="adj" fmla="val 476429"/>
            </a:avLst>
          </a:prstGeom>
          <a:solidFill>
            <a:srgbClr val="1B5F39"/>
          </a:solidFill>
          <a:ln/>
        </p:spPr>
      </p:sp>
      <p:sp>
        <p:nvSpPr>
          <p:cNvPr id="22" name="Text 19"/>
          <p:cNvSpPr/>
          <p:nvPr/>
        </p:nvSpPr>
        <p:spPr>
          <a:xfrm>
            <a:off x="10588347" y="5769412"/>
            <a:ext cx="272045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Infrastructure Scalability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588347" y="6261616"/>
            <a:ext cx="3377208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Ensuring the platform can handle increasing user demand and data volume.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939" y="516969"/>
            <a:ext cx="9747885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Projected Impact &amp; Roadmap: Future Forward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9879" y="2232065"/>
            <a:ext cx="4030861" cy="187881"/>
          </a:xfrm>
          <a:prstGeom prst="roundRect">
            <a:avLst>
              <a:gd name="adj" fmla="val 15009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657939" y="2044065"/>
            <a:ext cx="563880" cy="563880"/>
          </a:xfrm>
          <a:prstGeom prst="roundRect">
            <a:avLst>
              <a:gd name="adj" fmla="val 81081"/>
            </a:avLst>
          </a:prstGeom>
          <a:solidFill>
            <a:srgbClr val="F0EDE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8909" y="2185035"/>
            <a:ext cx="281940" cy="2819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5820" y="2795826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Reduced Search Time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5820" y="3202305"/>
            <a:ext cx="393715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Dramatically cut down the time spent looking for information.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440680" y="1950125"/>
            <a:ext cx="4030861" cy="187881"/>
          </a:xfrm>
          <a:prstGeom prst="roundRect">
            <a:avLst>
              <a:gd name="adj" fmla="val 15009"/>
            </a:avLst>
          </a:prstGeom>
          <a:solidFill>
            <a:srgbClr val="F0EDE6"/>
          </a:solidFill>
          <a:ln/>
        </p:spPr>
      </p:sp>
      <p:sp>
        <p:nvSpPr>
          <p:cNvPr id="9" name="Shape 6"/>
          <p:cNvSpPr/>
          <p:nvPr/>
        </p:nvSpPr>
        <p:spPr>
          <a:xfrm>
            <a:off x="5158740" y="1762125"/>
            <a:ext cx="563880" cy="563880"/>
          </a:xfrm>
          <a:prstGeom prst="roundRect">
            <a:avLst>
              <a:gd name="adj" fmla="val 81081"/>
            </a:avLst>
          </a:prstGeom>
          <a:solidFill>
            <a:srgbClr val="F0EDE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710" y="1903095"/>
            <a:ext cx="281940" cy="2819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6621" y="2513886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Accuracy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46621" y="2920365"/>
            <a:ext cx="393715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the reliability and precision of retrieved knowledge.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941481" y="1668185"/>
            <a:ext cx="4030861" cy="187881"/>
          </a:xfrm>
          <a:prstGeom prst="roundRect">
            <a:avLst>
              <a:gd name="adj" fmla="val 15009"/>
            </a:avLst>
          </a:prstGeom>
          <a:solidFill>
            <a:srgbClr val="F0EDE6"/>
          </a:solidFill>
          <a:ln/>
        </p:spPr>
      </p:sp>
      <p:sp>
        <p:nvSpPr>
          <p:cNvPr id="14" name="Shape 10"/>
          <p:cNvSpPr/>
          <p:nvPr/>
        </p:nvSpPr>
        <p:spPr>
          <a:xfrm>
            <a:off x="9659541" y="1480185"/>
            <a:ext cx="563880" cy="563880"/>
          </a:xfrm>
          <a:prstGeom prst="roundRect">
            <a:avLst>
              <a:gd name="adj" fmla="val 81081"/>
            </a:avLst>
          </a:prstGeom>
          <a:solidFill>
            <a:srgbClr val="F0EDE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0511" y="1621155"/>
            <a:ext cx="281940" cy="2819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7421" y="2231946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Workflows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847421" y="2638425"/>
            <a:ext cx="393715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Streamline operations and boost overall team productivity.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657939" y="4297054"/>
            <a:ext cx="13314521" cy="31075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57939" y="4609981"/>
            <a:ext cx="3759875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Roadmap</a:t>
            </a:r>
            <a:endParaRPr lang="en-US" sz="2950" dirty="0"/>
          </a:p>
        </p:txBody>
      </p:sp>
      <p:sp>
        <p:nvSpPr>
          <p:cNvPr id="20" name="Shape 15"/>
          <p:cNvSpPr/>
          <p:nvPr/>
        </p:nvSpPr>
        <p:spPr>
          <a:xfrm>
            <a:off x="657939" y="5361861"/>
            <a:ext cx="6563320" cy="1082993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21" name="Text 16"/>
          <p:cNvSpPr/>
          <p:nvPr/>
        </p:nvSpPr>
        <p:spPr>
          <a:xfrm>
            <a:off x="845820" y="5549741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Analytics Dashboards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845820" y="5956221"/>
            <a:ext cx="61875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Gain deeper insights into knowledge usage and performance.</a:t>
            </a:r>
            <a:endParaRPr lang="en-US" sz="1450" dirty="0"/>
          </a:p>
        </p:txBody>
      </p:sp>
      <p:sp>
        <p:nvSpPr>
          <p:cNvPr id="23" name="Shape 18"/>
          <p:cNvSpPr/>
          <p:nvPr/>
        </p:nvSpPr>
        <p:spPr>
          <a:xfrm>
            <a:off x="7409140" y="5361861"/>
            <a:ext cx="6563320" cy="1082993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24" name="Text 19"/>
          <p:cNvSpPr/>
          <p:nvPr/>
        </p:nvSpPr>
        <p:spPr>
          <a:xfrm>
            <a:off x="7597021" y="5549741"/>
            <a:ext cx="234993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Multi-Tenant Support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7597021" y="5956221"/>
            <a:ext cx="61875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 capabilities for diverse organizational structures.</a:t>
            </a:r>
            <a:endParaRPr lang="en-US" sz="1450" dirty="0"/>
          </a:p>
        </p:txBody>
      </p:sp>
      <p:sp>
        <p:nvSpPr>
          <p:cNvPr id="26" name="Shape 21"/>
          <p:cNvSpPr/>
          <p:nvPr/>
        </p:nvSpPr>
        <p:spPr>
          <a:xfrm>
            <a:off x="657939" y="6632734"/>
            <a:ext cx="6563320" cy="1082993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27" name="Text 22"/>
          <p:cNvSpPr/>
          <p:nvPr/>
        </p:nvSpPr>
        <p:spPr>
          <a:xfrm>
            <a:off x="845820" y="6820614"/>
            <a:ext cx="258198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Multilingual Capabilities</a:t>
            </a: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845820" y="7227094"/>
            <a:ext cx="61875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Break down language barriers for global teams.</a:t>
            </a:r>
            <a:endParaRPr lang="en-US" sz="1450" dirty="0"/>
          </a:p>
        </p:txBody>
      </p:sp>
      <p:sp>
        <p:nvSpPr>
          <p:cNvPr id="29" name="Shape 24"/>
          <p:cNvSpPr/>
          <p:nvPr/>
        </p:nvSpPr>
        <p:spPr>
          <a:xfrm>
            <a:off x="7409140" y="6632734"/>
            <a:ext cx="6563320" cy="1082993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30" name="Text 25"/>
          <p:cNvSpPr/>
          <p:nvPr/>
        </p:nvSpPr>
        <p:spPr>
          <a:xfrm>
            <a:off x="7597021" y="6820614"/>
            <a:ext cx="302597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Security Protocols</a:t>
            </a:r>
            <a:endParaRPr lang="en-US" sz="1850" dirty="0"/>
          </a:p>
        </p:txBody>
      </p:sp>
      <p:sp>
        <p:nvSpPr>
          <p:cNvPr id="31" name="Text 26"/>
          <p:cNvSpPr/>
          <p:nvPr/>
        </p:nvSpPr>
        <p:spPr>
          <a:xfrm>
            <a:off x="7597021" y="7227094"/>
            <a:ext cx="61875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improvement in data protection and compliance.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20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RAG Builder: Your Partner in Intelligent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97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RAG Builder offers a robust, flexible, and developer-friendly solution for private AI and document-RAG. Join us in transforming how businesses access and leverage their most valuable asset: knowledge.</a:t>
            </a:r>
            <a:endParaRPr lang="en-US" sz="17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53645"/>
            <a:ext cx="1703189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6" y="5353645"/>
            <a:ext cx="1635204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2025-12-05T22:28:04Z</dcterms:created>
  <dcterms:modified xsi:type="dcterms:W3CDTF">2025-12-05T22:28:04Z</dcterms:modified>
</cp:coreProperties>
</file>